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 Mono Light"/>
      <p:regular r:id="rId36"/>
      <p:bold r:id="rId37"/>
      <p:italic r:id="rId38"/>
      <p:boldItalic r:id="rId39"/>
    </p:embeddedFont>
    <p:embeddedFont>
      <p:font typeface="Google Sans"/>
      <p:regular r:id="rId40"/>
      <p:bold r:id="rId41"/>
      <p:italic r:id="rId42"/>
      <p:boldItalic r:id="rId43"/>
    </p:embeddedFont>
    <p:embeddedFont>
      <p:font typeface="Google Sans Medium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-regular.fntdata"/><Relationship Id="rId42" Type="http://schemas.openxmlformats.org/officeDocument/2006/relationships/font" Target="fonts/GoogleSans-italic.fntdata"/><Relationship Id="rId41" Type="http://schemas.openxmlformats.org/officeDocument/2006/relationships/font" Target="fonts/GoogleSans-bold.fntdata"/><Relationship Id="rId44" Type="http://schemas.openxmlformats.org/officeDocument/2006/relationships/font" Target="fonts/GoogleSansMedium-regular.fntdata"/><Relationship Id="rId43" Type="http://schemas.openxmlformats.org/officeDocument/2006/relationships/font" Target="fonts/GoogleSans-boldItalic.fntdata"/><Relationship Id="rId46" Type="http://schemas.openxmlformats.org/officeDocument/2006/relationships/font" Target="fonts/GoogleSansMedium-italic.fntdata"/><Relationship Id="rId45" Type="http://schemas.openxmlformats.org/officeDocument/2006/relationships/font" Target="fonts/GoogleSa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regular.fntdata"/><Relationship Id="rId47" Type="http://schemas.openxmlformats.org/officeDocument/2006/relationships/font" Target="fonts/GoogleSansMedium-boldItalic.fntdata"/><Relationship Id="rId49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MonoLight-bold.fntdata"/><Relationship Id="rId36" Type="http://schemas.openxmlformats.org/officeDocument/2006/relationships/font" Target="fonts/RobotoMonoLight-regular.fntdata"/><Relationship Id="rId39" Type="http://schemas.openxmlformats.org/officeDocument/2006/relationships/font" Target="fonts/RobotoMonoLight-boldItalic.fntdata"/><Relationship Id="rId38" Type="http://schemas.openxmlformats.org/officeDocument/2006/relationships/font" Target="fonts/RobotoMono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065e01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065e01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60e8308b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60e8308b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60e8308b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60e8308b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60e8308b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60e8308b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60e8308b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60e8308b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349f6036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349f6036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60e8308b3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460e8308b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60e8308b3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60e8308b3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60e8308b3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60e8308b3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60e8308b3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60e8308b3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60e8308b3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60e8308b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349f6036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349f6036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60e8308b3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460e8308b3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60e8308b3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60e8308b3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60e8308b3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60e8308b3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60e8308b3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60e8308b3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60e8308b3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60e8308b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60e8308b3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60e8308b3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7c6266e2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7c6266e2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5f9e05a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5f9e05a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5f9e05a5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5f9e05a5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704622d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704622d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5704622d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5704622d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5f9e05a5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5f9e05a5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356e09ea1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356e09ea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7c6266e2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7c6266e2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349f6036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349f6036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60e8308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60e8308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349f6036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349f6036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7c6266e2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7c6266e2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2" name="Google Shape;4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178" y="1027479"/>
            <a:ext cx="2229200" cy="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50" y="886532"/>
            <a:ext cx="2023050" cy="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" name="Google Shape;3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/>
        </p:txBody>
      </p:sp>
      <p:pic>
        <p:nvPicPr>
          <p:cNvPr id="39" name="Google Shape;3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063" y="4234112"/>
            <a:ext cx="2113600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Arrexel/phpbash/blob/master/phpbash.ph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swisskyrepo/PayloadsAllTheThings/blob/master/Upload%20Insecure%20Files/Extension%20PHP/extensions.lst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swisskyrepo/PayloadsAllTheThings/blob/master/Upload%20Insecure%20Files/Extension%20PHP/extensions.ls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swisskyrepo/PayloadsAllTheThings/blob/master/Upload%20Insecure%20Files/Extension%20PHP/extensions.ls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cademy.hackthebox.com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WEB 05: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File Upload Attacks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Shell</a:t>
            </a:r>
            <a:endParaRPr b="1"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1519350" y="1503525"/>
            <a:ext cx="58755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Sebuah script yang diunggah ke server web dan memungkinkan penyerang untuk berinteraksi dengan server tersebut secara remote (jarak jauh). Ekstensinya bergantung pada web framework.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31"/>
          <p:cNvSpPr txBox="1"/>
          <p:nvPr>
            <p:ph type="title"/>
          </p:nvPr>
        </p:nvSpPr>
        <p:spPr>
          <a:xfrm>
            <a:off x="1519350" y="3055771"/>
            <a:ext cx="629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>
                <a:solidFill>
                  <a:schemeClr val="hlink"/>
                </a:solidFill>
                <a:hlinkClick r:id="rId3"/>
              </a:rPr>
              <a:t>https://github.com/Arrexel/phpbash/blob/master/phpbash.php</a:t>
            </a:r>
            <a:endParaRPr sz="1550"/>
          </a:p>
        </p:txBody>
      </p:sp>
      <p:sp>
        <p:nvSpPr>
          <p:cNvPr id="179" name="Google Shape;179;p31"/>
          <p:cNvSpPr txBox="1"/>
          <p:nvPr/>
        </p:nvSpPr>
        <p:spPr>
          <a:xfrm>
            <a:off x="1519350" y="3560725"/>
            <a:ext cx="5795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9900FF"/>
                </a:solidFill>
                <a:latin typeface="Google Sans"/>
                <a:ea typeface="Google Sans"/>
                <a:cs typeface="Google Sans"/>
                <a:sym typeface="Google Sans"/>
              </a:rPr>
              <a:t>&lt;?php system($_REQUEST['cmd']); ?&gt;</a:t>
            </a:r>
            <a:endParaRPr b="1" sz="1550">
              <a:solidFill>
                <a:srgbClr val="9900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Absent Validation</a:t>
            </a:r>
            <a:endParaRPr b="1"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1519350" y="1503525"/>
            <a:ext cx="58755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Kondisi ketika sistem tidak menerapkan validasi file yang diunggah oleh pengguna, atau bisa disebut juga sebagai </a:t>
            </a: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Arbitrary File Upload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1519350" y="3066050"/>
            <a:ext cx="58755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Sistem memiliki fitur untuk mengunggah .txt, namun karena tidak ada validasi maka dapat diinput dengan ekstensi lain (termasuk script berbahaya). 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1519350" y="2724150"/>
            <a:ext cx="582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Contoh:</a:t>
            </a:r>
            <a:endParaRPr b="1" sz="16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Filter Bypass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1519350" y="10246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Client-Side Validation</a:t>
            </a:r>
            <a:endParaRPr b="1"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1519350" y="1732125"/>
            <a:ext cx="58755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Kondisi ketika server hanya memberi validasi atau rules pada sisi front-end saja.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Sehingga penyerang dapat melewatinya dengan memodifikasi request, contohnya melalui Burp Suite.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 startAt="2"/>
            </a:pPr>
            <a:r>
              <a:rPr lang="en"/>
              <a:t>Blacklist Filters</a:t>
            </a:r>
            <a:endParaRPr/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1519350" y="1503525"/>
            <a:ext cx="5875500" cy="25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Kondisi ketika server melakukan blacklist ke beberapa ekstensi.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Sehingga penyerang dapat melewatinya dengan melakukan fuzzing ekstensi, contohnya melalui intruder Burp Suite.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https://github.com/swisskyrepo/PayloadsAllTheThings/blob/master/Upload%20Insecure%20Files/Extension%20PHP/extensions.lst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 startAt="2"/>
            </a:pPr>
            <a:r>
              <a:rPr lang="en"/>
              <a:t>Blacklist Filters</a:t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475" y="1509700"/>
            <a:ext cx="5311075" cy="28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 startAt="3"/>
            </a:pPr>
            <a:r>
              <a:rPr lang="en"/>
              <a:t>Whitelist Filters</a:t>
            </a:r>
            <a:endParaRPr/>
          </a:p>
        </p:txBody>
      </p:sp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1519350" y="1503525"/>
            <a:ext cx="5875500" cy="25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Kondisi ketika server melakukan whitelist ke beberapa ekstensi.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Sehingga penyerang dapat melewatinya dengan melakukan fuzzing double ekstensi, contohnya melalui intruder Burp Suite.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https://github.com/swisskyrepo/PayloadsAllTheThings/blob/master/Upload%20Insecure%20Files/Extension%20PHP/extensions.lst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812900" y="919625"/>
            <a:ext cx="40251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Achievements</a:t>
            </a:r>
            <a:endParaRPr sz="2650"/>
          </a:p>
        </p:txBody>
      </p:sp>
      <p:sp>
        <p:nvSpPr>
          <p:cNvPr id="97" name="Google Shape;97;p23"/>
          <p:cNvSpPr/>
          <p:nvPr/>
        </p:nvSpPr>
        <p:spPr>
          <a:xfrm>
            <a:off x="6082825" y="826925"/>
            <a:ext cx="2230800" cy="84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525" y="903125"/>
            <a:ext cx="993000" cy="99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" name="Google Shape;99;p23"/>
          <p:cNvSpPr txBox="1"/>
          <p:nvPr/>
        </p:nvSpPr>
        <p:spPr>
          <a:xfrm>
            <a:off x="6145075" y="1975725"/>
            <a:ext cx="195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Nabil Irawan</a:t>
            </a:r>
            <a:endParaRPr b="1"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3"/>
          <p:cNvSpPr txBox="1"/>
          <p:nvPr/>
        </p:nvSpPr>
        <p:spPr>
          <a:xfrm>
            <a:off x="5896525" y="2278650"/>
            <a:ext cx="24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Informatics 24, ITS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23"/>
          <p:cNvSpPr txBox="1"/>
          <p:nvPr>
            <p:ph type="title"/>
          </p:nvPr>
        </p:nvSpPr>
        <p:spPr>
          <a:xfrm>
            <a:off x="812900" y="1896750"/>
            <a:ext cx="40251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Experience</a:t>
            </a:r>
            <a:endParaRPr sz="2650"/>
          </a:p>
        </p:txBody>
      </p:sp>
      <p:sp>
        <p:nvSpPr>
          <p:cNvPr id="102" name="Google Shape;102;p23"/>
          <p:cNvSpPr txBox="1"/>
          <p:nvPr>
            <p:ph type="title"/>
          </p:nvPr>
        </p:nvSpPr>
        <p:spPr>
          <a:xfrm>
            <a:off x="812900" y="3297050"/>
            <a:ext cx="40251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Contribution</a:t>
            </a:r>
            <a:endParaRPr sz="2650"/>
          </a:p>
        </p:txBody>
      </p:sp>
      <p:pic>
        <p:nvPicPr>
          <p:cNvPr id="103" name="Google Shape;1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717" y="903125"/>
            <a:ext cx="259425" cy="2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4725" y="1269900"/>
            <a:ext cx="259425" cy="2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4294967295" type="body"/>
          </p:nvPr>
        </p:nvSpPr>
        <p:spPr>
          <a:xfrm>
            <a:off x="812900" y="1289825"/>
            <a:ext cx="3759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Top 21 Belarus New Year CTF 2025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3+ National Bug Bounty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23"/>
          <p:cNvSpPr txBox="1"/>
          <p:nvPr>
            <p:ph idx="4294967295" type="body"/>
          </p:nvPr>
        </p:nvSpPr>
        <p:spPr>
          <a:xfrm>
            <a:off x="812900" y="2343150"/>
            <a:ext cx="40251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Assistant Lecturer of Information Asset Protection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Ex-Pentester (Internship) Sibertahan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Staff ITDev @ Petrolida &amp; Ini Lho ITS 2025!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Setter ARA 6.0 CTF &amp; IDSECCONF 2024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23"/>
          <p:cNvSpPr txBox="1"/>
          <p:nvPr>
            <p:ph idx="4294967295" type="body"/>
          </p:nvPr>
        </p:nvSpPr>
        <p:spPr>
          <a:xfrm>
            <a:off x="812900" y="3683050"/>
            <a:ext cx="4025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16 Published CVEs &amp; 50+ Pending CVEs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Newbie contributor @ nuclei-templates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 startAt="3"/>
            </a:pPr>
            <a:r>
              <a:rPr lang="en"/>
              <a:t>Whitelist Filters</a:t>
            </a:r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087" y="1718975"/>
            <a:ext cx="5466876" cy="21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 startAt="4"/>
            </a:pPr>
            <a:r>
              <a:rPr lang="en"/>
              <a:t>Type Filters</a:t>
            </a:r>
            <a:endParaRPr/>
          </a:p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1519350" y="1503525"/>
            <a:ext cx="5875500" cy="25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Kondisi ketika server mengecek Content-Type dan f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ile header.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Sehingga penyerang dapat melewatinya dengan mengedit value Content-Type dan menambahkan header gambar pada request. 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https://github.com/swisskyrepo/PayloadsAllTheThings/blob/master/Upload%20Insecure%20Files/Extension%20PHP/extensions.lst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 startAt="4"/>
            </a:pPr>
            <a:r>
              <a:rPr lang="en"/>
              <a:t>Type Filters</a:t>
            </a:r>
            <a:endParaRPr/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688" y="1814925"/>
            <a:ext cx="6426625" cy="18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1250775" y="7325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Upload Attacks</a:t>
            </a:r>
            <a:endParaRPr b="1"/>
          </a:p>
        </p:txBody>
      </p:sp>
      <p:sp>
        <p:nvSpPr>
          <p:cNvPr id="265" name="Google Shape;265;p46"/>
          <p:cNvSpPr/>
          <p:nvPr/>
        </p:nvSpPr>
        <p:spPr>
          <a:xfrm>
            <a:off x="4810648" y="1644149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2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XSS</a:t>
            </a:r>
            <a:endParaRPr sz="2000"/>
          </a:p>
        </p:txBody>
      </p:sp>
      <p:sp>
        <p:nvSpPr>
          <p:cNvPr id="266" name="Google Shape;266;p46"/>
          <p:cNvSpPr/>
          <p:nvPr/>
        </p:nvSpPr>
        <p:spPr>
          <a:xfrm>
            <a:off x="2307475" y="1644151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2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XXE</a:t>
            </a:r>
            <a:endParaRPr sz="2000"/>
          </a:p>
        </p:txBody>
      </p:sp>
      <p:sp>
        <p:nvSpPr>
          <p:cNvPr id="267" name="Google Shape;267;p46"/>
          <p:cNvSpPr/>
          <p:nvPr/>
        </p:nvSpPr>
        <p:spPr>
          <a:xfrm>
            <a:off x="3559050" y="3091951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D9302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2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DoS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Impact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idx="1" type="body"/>
          </p:nvPr>
        </p:nvSpPr>
        <p:spPr>
          <a:xfrm>
            <a:off x="1671750" y="1808325"/>
            <a:ext cx="58755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Dampak dari kerentanan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file upload attacks dapat di-eskalasi ke serangan yang lebih besar, seperti pencurian data, defacement, ransomware, hingga pengambil-alihan penuh server.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8" name="Google Shape;278;p48"/>
          <p:cNvSpPr txBox="1"/>
          <p:nvPr>
            <p:ph type="title"/>
          </p:nvPr>
        </p:nvSpPr>
        <p:spPr>
          <a:xfrm>
            <a:off x="1519350" y="11008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Impact?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How to Prevent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type="title"/>
          </p:nvPr>
        </p:nvSpPr>
        <p:spPr>
          <a:xfrm>
            <a:off x="1481250" y="1379100"/>
            <a:ext cx="6181500" cy="30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Validasi ekstensi dan MIME type untuk memastikan hanya berkas aman yang diunggah.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Simpan file di direktori non-eksekusi agar skrip berbahaya tidak dapat dijalankan.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Gunakan nama acak atau hash saat menyimpan file untuk mencegah akses langsung.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Integrasikan pemindai malware atau WAF untuk mendeteksi dan memblokir unggahan berbahaya.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Pantau log unggahan dan lakukan audit rutin demi mendeteksi aktivitas mencurigakan.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0"/>
          <p:cNvSpPr txBox="1"/>
          <p:nvPr>
            <p:ph type="title"/>
          </p:nvPr>
        </p:nvSpPr>
        <p:spPr>
          <a:xfrm>
            <a:off x="1519350" y="7198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Prevent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1703038" y="1564925"/>
            <a:ext cx="5737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50"/>
              <a:t>REFERENSI:</a:t>
            </a:r>
            <a:endParaRPr b="1" sz="2050"/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1422750" y="2233213"/>
            <a:ext cx="62985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u="sng">
                <a:solidFill>
                  <a:schemeClr val="hlink"/>
                </a:solidFill>
                <a:hlinkClick r:id="rId3"/>
              </a:rPr>
              <a:t>https://academy.hackthebox.com/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25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9" name="Google Shape;119;p25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0" name="Google Shape;120;p25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1" name="Google Shape;121;p25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2" name="Google Shape;122;p25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3" name="Google Shape;123;p25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500"/>
          </a:p>
        </p:txBody>
      </p:sp>
      <p:sp>
        <p:nvSpPr>
          <p:cNvPr id="125" name="Google Shape;125;p25"/>
          <p:cNvSpPr/>
          <p:nvPr/>
        </p:nvSpPr>
        <p:spPr>
          <a:xfrm>
            <a:off x="325628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500"/>
          </a:p>
        </p:txBody>
      </p:sp>
      <p:sp>
        <p:nvSpPr>
          <p:cNvPr id="126" name="Google Shape;126;p25"/>
          <p:cNvSpPr/>
          <p:nvPr/>
        </p:nvSpPr>
        <p:spPr>
          <a:xfrm>
            <a:off x="444111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500"/>
          </a:p>
        </p:txBody>
      </p:sp>
      <p:sp>
        <p:nvSpPr>
          <p:cNvPr id="127" name="Google Shape;127;p25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sz="500"/>
          </a:p>
        </p:txBody>
      </p:sp>
      <p:sp>
        <p:nvSpPr>
          <p:cNvPr id="128" name="Google Shape;128;p25"/>
          <p:cNvSpPr/>
          <p:nvPr/>
        </p:nvSpPr>
        <p:spPr>
          <a:xfrm>
            <a:off x="703937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sz="500"/>
          </a:p>
        </p:txBody>
      </p:sp>
      <p:sp>
        <p:nvSpPr>
          <p:cNvPr id="129" name="Google Shape;129;p25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Introduction</a:t>
            </a:r>
            <a:endParaRPr sz="500"/>
          </a:p>
        </p:txBody>
      </p:sp>
      <p:sp>
        <p:nvSpPr>
          <p:cNvPr id="130" name="Google Shape;130;p25"/>
          <p:cNvSpPr/>
          <p:nvPr/>
        </p:nvSpPr>
        <p:spPr>
          <a:xfrm>
            <a:off x="4055878" y="1300209"/>
            <a:ext cx="1570200" cy="5565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Filter Bypass</a:t>
            </a:r>
            <a:endParaRPr sz="500"/>
          </a:p>
        </p:txBody>
      </p:sp>
      <p:sp>
        <p:nvSpPr>
          <p:cNvPr id="131" name="Google Shape;131;p25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fmla="val 13613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How to Prevent</a:t>
            </a:r>
            <a:endParaRPr sz="500"/>
          </a:p>
        </p:txBody>
      </p:sp>
      <p:sp>
        <p:nvSpPr>
          <p:cNvPr id="132" name="Google Shape;132;p25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Basic Exploit</a:t>
            </a:r>
            <a:endParaRPr sz="800"/>
          </a:p>
        </p:txBody>
      </p:sp>
      <p:sp>
        <p:nvSpPr>
          <p:cNvPr id="133" name="Google Shape;133;p25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       </a:t>
            </a: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Impact</a:t>
            </a:r>
            <a:endParaRPr sz="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D930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5186458" y="1417551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7471594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525532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289961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4103207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6491672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Materi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430400" y="1581600"/>
            <a:ext cx="68202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Introduction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1519350" y="11008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Upload Attacks?</a:t>
            </a:r>
            <a:endParaRPr b="1"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1519350" y="1808325"/>
            <a:ext cx="61053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Kerentanan yang memungkinkan penyerang untuk mengunggah file berbahaya atau tidak sah ke dalam sistem atau server. File tersebut bisa berupa script yang kemudian dieksekusi di sisi server.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313" y="476925"/>
            <a:ext cx="5965374" cy="41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1519350" y="13294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Framework</a:t>
            </a:r>
            <a:endParaRPr b="1"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1671750" y="2036925"/>
            <a:ext cx="58755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Untuk melakukan file upload attack, penyerang perlu </a:t>
            </a: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mengetahui teknologi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apa yang digunakan oleh web tersebut. Cara termudah untuk cek adalah menggunakan ekstensi Wappalyzer pada browser.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Basic Exploitation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